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Noto Sans Medium"/>
      <p:regular r:id="rId28"/>
      <p:bold r:id="rId29"/>
      <p:italic r:id="rId30"/>
      <p:boldItalic r:id="rId31"/>
    </p:embeddedFont>
    <p:embeddedFont>
      <p:font typeface="Montserrat"/>
      <p:regular r:id="rId32"/>
      <p:bold r:id="rId33"/>
      <p:italic r:id="rId34"/>
      <p:boldItalic r:id="rId35"/>
    </p:embeddedFont>
    <p:embeddedFont>
      <p:font typeface="Lato"/>
      <p:regular r:id="rId36"/>
      <p:bold r:id="rId37"/>
      <p:italic r:id="rId38"/>
      <p:boldItalic r:id="rId39"/>
    </p:embeddedFont>
    <p:embeddedFont>
      <p:font typeface="Noto Sans SemiBold"/>
      <p:regular r:id="rId40"/>
      <p:bold r:id="rId41"/>
      <p:italic r:id="rId42"/>
      <p:boldItalic r:id="rId43"/>
    </p:embeddedFont>
    <p:embeddedFont>
      <p:font typeface="Noto Sans"/>
      <p:regular r:id="rId44"/>
      <p:bold r:id="rId45"/>
      <p:italic r:id="rId46"/>
      <p:boldItalic r:id="rId47"/>
    </p:embeddedFont>
    <p:embeddedFont>
      <p:font typeface="Noto Sans Black"/>
      <p:bold r:id="rId48"/>
      <p:boldItalic r:id="rId49"/>
    </p:embeddedFont>
    <p:embeddedFont>
      <p:font typeface="Roboto Mono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AD49D3B-3BCB-44C6-B182-23B0E2602B78}">
  <a:tblStyle styleId="{CAD49D3B-3BCB-44C6-B182-23B0E2602B7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otoSansSemiBold-regular.fntdata"/><Relationship Id="rId42" Type="http://schemas.openxmlformats.org/officeDocument/2006/relationships/font" Target="fonts/NotoSansSemiBold-italic.fntdata"/><Relationship Id="rId41" Type="http://schemas.openxmlformats.org/officeDocument/2006/relationships/font" Target="fonts/NotoSansSemiBold-bold.fntdata"/><Relationship Id="rId44" Type="http://schemas.openxmlformats.org/officeDocument/2006/relationships/font" Target="fonts/NotoSans-regular.fntdata"/><Relationship Id="rId43" Type="http://schemas.openxmlformats.org/officeDocument/2006/relationships/font" Target="fonts/NotoSansSemiBold-boldItalic.fntdata"/><Relationship Id="rId46" Type="http://schemas.openxmlformats.org/officeDocument/2006/relationships/font" Target="fonts/NotoSans-italic.fntdata"/><Relationship Id="rId45" Type="http://schemas.openxmlformats.org/officeDocument/2006/relationships/font" Target="fonts/Noto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NotoSansBlack-bold.fntdata"/><Relationship Id="rId47" Type="http://schemas.openxmlformats.org/officeDocument/2006/relationships/font" Target="fonts/NotoSans-boldItalic.fntdata"/><Relationship Id="rId49" Type="http://schemas.openxmlformats.org/officeDocument/2006/relationships/font" Target="fonts/NotoSansBlack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NotoSansMedium-boldItalic.fntdata"/><Relationship Id="rId30" Type="http://schemas.openxmlformats.org/officeDocument/2006/relationships/font" Target="fonts/NotoSansMedium-italic.fntdata"/><Relationship Id="rId33" Type="http://schemas.openxmlformats.org/officeDocument/2006/relationships/font" Target="fonts/Montserrat-bold.fntdata"/><Relationship Id="rId32" Type="http://schemas.openxmlformats.org/officeDocument/2006/relationships/font" Target="fonts/Montserrat-regular.fntdata"/><Relationship Id="rId35" Type="http://schemas.openxmlformats.org/officeDocument/2006/relationships/font" Target="fonts/Montserrat-boldItalic.fntdata"/><Relationship Id="rId34" Type="http://schemas.openxmlformats.org/officeDocument/2006/relationships/font" Target="fonts/Montserrat-italic.fntdata"/><Relationship Id="rId37" Type="http://schemas.openxmlformats.org/officeDocument/2006/relationships/font" Target="fonts/Lato-bold.fntdata"/><Relationship Id="rId36" Type="http://schemas.openxmlformats.org/officeDocument/2006/relationships/font" Target="fonts/Lato-regular.fntdata"/><Relationship Id="rId39" Type="http://schemas.openxmlformats.org/officeDocument/2006/relationships/font" Target="fonts/Lato-boldItalic.fntdata"/><Relationship Id="rId38" Type="http://schemas.openxmlformats.org/officeDocument/2006/relationships/font" Target="fonts/Lato-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NotoSansMedium-regular.fntdata"/><Relationship Id="rId27" Type="http://schemas.openxmlformats.org/officeDocument/2006/relationships/slide" Target="slides/slide21.xml"/><Relationship Id="rId29" Type="http://schemas.openxmlformats.org/officeDocument/2006/relationships/font" Target="fonts/NotoSansMedium-bold.fntdata"/><Relationship Id="rId51" Type="http://schemas.openxmlformats.org/officeDocument/2006/relationships/font" Target="fonts/RobotoMono-bold.fntdata"/><Relationship Id="rId50" Type="http://schemas.openxmlformats.org/officeDocument/2006/relationships/font" Target="fonts/RobotoMono-regular.fntdata"/><Relationship Id="rId53" Type="http://schemas.openxmlformats.org/officeDocument/2006/relationships/font" Target="fonts/RobotoMono-boldItalic.fntdata"/><Relationship Id="rId52" Type="http://schemas.openxmlformats.org/officeDocument/2006/relationships/font" Target="fonts/RobotoMono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3e3e9273c8_0_1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3e3e9273c8_0_1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3e3e9273c8_0_1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3e3e9273c8_0_1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3e3e9273c8_0_1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3e3e9273c8_0_1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47165209f9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47165209f9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3e3e9273c8_0_1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3e3e9273c8_0_1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47165209f9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47165209f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3e69b7668b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3e69b7668b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3e3e9273c8_0_1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3e3e9273c8_0_1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3e69b7668b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3e69b7668b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3e3e9273c8_0_1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3e3e9273c8_0_1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3e3e9273c8_0_1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3e3e9273c8_0_1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3e69b7668b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3e69b7668b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3e69b7668b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3e69b7668b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3e3e9273c8_0_1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3e3e9273c8_0_1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3e3e9273c8_0_1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3e3e9273c8_0_1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3e3e9273c8_0_1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3e3e9273c8_0_1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3e3e9273c8_0_1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3e3e9273c8_0_1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4737e8741c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4737e8741c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3e3e9273c8_0_1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3e3e9273c8_0_1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4737e8741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4737e8741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drive.google.com/file/d/1rcUYo2dFoUB7opd0dNliOurbwkVqfxgZ/view" TargetMode="External"/><Relationship Id="rId4" Type="http://schemas.openxmlformats.org/officeDocument/2006/relationships/image" Target="../media/image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8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Lato"/>
                <a:ea typeface="Lato"/>
                <a:cs typeface="Lato"/>
                <a:sym typeface="Lato"/>
              </a:rPr>
              <a:t>Elice Track Project</a:t>
            </a:r>
            <a:r>
              <a:rPr lang="ko"/>
              <a:t> 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Medium"/>
                <a:ea typeface="Noto Sans Medium"/>
                <a:cs typeface="Noto Sans Medium"/>
                <a:sym typeface="Noto Sans Medium"/>
              </a:rPr>
              <a:t>Team 2 F.A.Q</a:t>
            </a:r>
            <a:endParaRPr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SemiBold"/>
                <a:ea typeface="Noto Sans SemiBold"/>
                <a:cs typeface="Noto Sans SemiBold"/>
                <a:sym typeface="Noto Sans SemiBold"/>
              </a:rPr>
              <a:t>프로젝트 수행 절차</a:t>
            </a:r>
            <a:endParaRPr>
              <a:latin typeface="Noto Sans SemiBold"/>
              <a:ea typeface="Noto Sans SemiBold"/>
              <a:cs typeface="Noto Sans SemiBold"/>
              <a:sym typeface="Noto Sans SemiBold"/>
            </a:endParaRPr>
          </a:p>
        </p:txBody>
      </p:sp>
      <p:sp>
        <p:nvSpPr>
          <p:cNvPr id="205" name="Google Shape;205;p22"/>
          <p:cNvSpPr txBox="1"/>
          <p:nvPr>
            <p:ph idx="1" type="body"/>
          </p:nvPr>
        </p:nvSpPr>
        <p:spPr>
          <a:xfrm>
            <a:off x="1102175" y="1232300"/>
            <a:ext cx="7234200" cy="3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00">
                <a:latin typeface="Noto Sans SemiBold"/>
                <a:ea typeface="Noto Sans SemiBold"/>
                <a:cs typeface="Noto Sans SemiBold"/>
                <a:sym typeface="Noto Sans SemiBold"/>
              </a:rPr>
              <a:t>계획 수립</a:t>
            </a:r>
            <a:endParaRPr sz="1200">
              <a:latin typeface="Noto Sans SemiBold"/>
              <a:ea typeface="Noto Sans SemiBold"/>
              <a:cs typeface="Noto Sans SemiBold"/>
              <a:sym typeface="Noto Sans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100"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lang="ko" sz="1100">
                <a:latin typeface="Arial"/>
                <a:ea typeface="Arial"/>
                <a:cs typeface="Arial"/>
                <a:sym typeface="Arial"/>
              </a:rPr>
              <a:t>주간 목표 설정 및 일정 관리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00">
                <a:latin typeface="Noto Sans SemiBold"/>
                <a:ea typeface="Noto Sans SemiBold"/>
                <a:cs typeface="Noto Sans SemiBold"/>
                <a:sym typeface="Noto Sans SemiBold"/>
              </a:rPr>
              <a:t>개발 진행</a:t>
            </a:r>
            <a:endParaRPr sz="1200">
              <a:latin typeface="Noto Sans SemiBold"/>
              <a:ea typeface="Noto Sans SemiBold"/>
              <a:cs typeface="Noto Sans SemiBold"/>
              <a:sym typeface="Noto Sans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" sz="1100"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ko" sz="1100">
                <a:latin typeface="Arial"/>
                <a:ea typeface="Arial"/>
                <a:cs typeface="Arial"/>
                <a:sym typeface="Arial"/>
              </a:rPr>
              <a:t>페어 프로그래밍과 코드 리뷰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00">
                <a:latin typeface="Noto Sans SemiBold"/>
                <a:ea typeface="Noto Sans SemiBold"/>
                <a:cs typeface="Noto Sans SemiBold"/>
                <a:sym typeface="Noto Sans SemiBold"/>
              </a:rPr>
              <a:t>품질 검증</a:t>
            </a:r>
            <a:endParaRPr sz="1200">
              <a:latin typeface="Noto Sans SemiBold"/>
              <a:ea typeface="Noto Sans SemiBold"/>
              <a:cs typeface="Noto Sans SemiBold"/>
              <a:sym typeface="Noto Sans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100"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lang="ko" sz="1100">
                <a:latin typeface="Arial"/>
                <a:ea typeface="Arial"/>
                <a:cs typeface="Arial"/>
                <a:sym typeface="Arial"/>
              </a:rPr>
              <a:t>철저한 테스트와 피드백 반영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00">
                <a:latin typeface="Noto Sans SemiBold"/>
                <a:ea typeface="Noto Sans SemiBold"/>
                <a:cs typeface="Noto Sans SemiBold"/>
                <a:sym typeface="Noto Sans SemiBold"/>
              </a:rPr>
              <a:t>개선 및 배포</a:t>
            </a:r>
            <a:endParaRPr sz="1200">
              <a:latin typeface="Noto Sans SemiBold"/>
              <a:ea typeface="Noto Sans SemiBold"/>
              <a:cs typeface="Noto Sans SemiBold"/>
              <a:sym typeface="Noto Sans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" sz="1100"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ko" sz="1100">
                <a:latin typeface="Arial"/>
                <a:ea typeface="Arial"/>
                <a:cs typeface="Arial"/>
                <a:sym typeface="Arial"/>
              </a:rPr>
              <a:t>지속적인 업데이트와 유지보수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SemiBold"/>
                <a:ea typeface="Noto Sans SemiBold"/>
                <a:cs typeface="Noto Sans SemiBold"/>
                <a:sym typeface="Noto Sans SemiBold"/>
              </a:rPr>
              <a:t>프로젝트 수행</a:t>
            </a:r>
            <a:endParaRPr>
              <a:latin typeface="Noto Sans SemiBold"/>
              <a:ea typeface="Noto Sans SemiBold"/>
              <a:cs typeface="Noto Sans SemiBold"/>
              <a:sym typeface="Noto Sans Semi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4"/>
          <p:cNvSpPr txBox="1"/>
          <p:nvPr>
            <p:ph idx="4294967295" type="title"/>
          </p:nvPr>
        </p:nvSpPr>
        <p:spPr>
          <a:xfrm>
            <a:off x="1278225" y="1264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Noto Sans SemiBold"/>
                <a:ea typeface="Noto Sans SemiBold"/>
                <a:cs typeface="Noto Sans SemiBold"/>
                <a:sym typeface="Noto Sans SemiBold"/>
              </a:rPr>
              <a:t>테스트 시나리오</a:t>
            </a:r>
            <a:endParaRPr sz="2400">
              <a:latin typeface="Noto Sans SemiBold"/>
              <a:ea typeface="Noto Sans SemiBold"/>
              <a:cs typeface="Noto Sans SemiBold"/>
              <a:sym typeface="Noto Sans SemiBold"/>
            </a:endParaRPr>
          </a:p>
        </p:txBody>
      </p:sp>
      <p:graphicFrame>
        <p:nvGraphicFramePr>
          <p:cNvPr id="216" name="Google Shape;216;p24"/>
          <p:cNvGraphicFramePr/>
          <p:nvPr/>
        </p:nvGraphicFramePr>
        <p:xfrm>
          <a:off x="401163" y="7708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{CAD49D3B-3BCB-44C6-B182-23B0E2602B78}</a:tableStyleId>
              </a:tblPr>
              <a:tblGrid>
                <a:gridCol w="1128175"/>
                <a:gridCol w="1590550"/>
                <a:gridCol w="3650600"/>
                <a:gridCol w="1972325"/>
              </a:tblGrid>
              <a:tr h="2772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ko" sz="10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파트</a:t>
                      </a:r>
                      <a:endParaRPr sz="10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테스트 항목</a:t>
                      </a:r>
                      <a:endParaRPr sz="10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테스트 방법</a:t>
                      </a:r>
                      <a:endParaRPr sz="10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기대 결과</a:t>
                      </a:r>
                      <a:endParaRPr sz="10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</a:tr>
              <a:tr h="290550">
                <a:tc row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후기등록, 개인피드 프로필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새로운 후기 등록 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개인 피드 → '후기 작성' 클릭 → 식사 유형, 사진, 별점 등 입력 → 작성 완료 클릭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작성한 후기가 개인 피드에 정상 반영됨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</a:tr>
              <a:tr h="2905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프로필 정보 수정 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'프로필 수정' 진입 → 성향 수치 조절 및 텍스트 수정 → 저장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입력한  정보가 정상 반영됨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</a:tr>
              <a:tr h="290550">
                <a:tc rowSpan="6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홈, 팀피드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혼자먹기: 카테고리 선택 및 결과 확인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'혼자먹기' 클릭 → 카테고리 랜덤 설정 → '선택완료' 클릭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선택한 카테고리 및 추천메뉴가 UI에 노출됨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</a:tr>
              <a:tr h="2905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같이먹기: 인원 선택 후 반영 여부 확인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'같이먹기' 클릭 → 인원 체크박스 선택 → 팀 리스트 확인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선택한 인원이 ‘먹는 인원’ 영역에 정상 반영됨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</a:tr>
              <a:tr h="2905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회식하기: 카테고리 및 팀 반영 확인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'회식하기' 클릭 → 카테고리 선택 → 소속 팀 정보 노출 확인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선택한 카테고리와 팀 정보가 UI에 표시됨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</a:tr>
              <a:tr h="2905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팀피드 내 음식 후기 작성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'팀피드' 진입 → 메뉴 선택 → 후기 작성 후 완료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작성한 후기가 개인 피드에 반영됨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</a:tr>
              <a:tr h="2905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탐피드 내 ‘같은 메뉴 먹기’ 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‘팀피드’ 진입  → ‘같은 메뉴 먹기’  클릭 → 후기 작성 후 완료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작성한 후기가 개인 피드에 반영됨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</a:tr>
              <a:tr h="2905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팀피드 내 음식 성향 수정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‘팀피드’ 진입 → 음식 성향 ‘수정’ 클릭 → 성향 조정 및 작성 후 완료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작성한 성향이 팀피드에 반영됨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</a:tr>
              <a:tr h="22680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추천, 히스토리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메뉴 추천 수락 시 히스토리 반영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추천된 메뉴 수락 → 히스토리 페이지 진입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선택한 메뉴가 히스토리에 저장됨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</a:tr>
              <a:tr h="2268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다시 추천받기 실행 후 음식 변경 확인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'다시 추천' 버튼 클릭 후 추천 리스트 비교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새로운 추천 메뉴로 변경됨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</a:tr>
              <a:tr h="290550">
                <a:tc row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회원가입, 로그인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자동화 로그인 테스트</a:t>
                      </a:r>
                      <a:endParaRPr sz="600"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자동화 스크립트 실행하여 계정 생성 및 로그인 시도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메인 페이지로 정상 이동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</a:tr>
              <a:tr h="2905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비밀번호 찾기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‘비밀번호를 잊으셨나요?’ 클릭 → 이메일 입력 후 전송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비밀번호 재설정 안내 메일 발송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</a:tr>
              <a:tr h="100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회원가입 흐름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회원가입 진행 (이메일, 비밀번호, 승인, 인적사항) → 자동 로그인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600">
                          <a:solidFill>
                            <a:schemeClr val="lt1"/>
                          </a:solidFill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회원가입 완료 후 메인 페이지로 이동</a:t>
                      </a:r>
                      <a:endParaRPr sz="600">
                        <a:solidFill>
                          <a:schemeClr val="lt1"/>
                        </a:solidFill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5"/>
          <p:cNvSpPr txBox="1"/>
          <p:nvPr>
            <p:ph type="title"/>
          </p:nvPr>
        </p:nvSpPr>
        <p:spPr>
          <a:xfrm>
            <a:off x="1297500" y="1651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/>
              <a:t>자동화 구현 과정 및 결과 요약</a:t>
            </a:r>
            <a:endParaRPr b="1" sz="2400"/>
          </a:p>
        </p:txBody>
      </p:sp>
      <p:pic>
        <p:nvPicPr>
          <p:cNvPr id="222" name="Google Shape;222;p25" title="Test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0263" y="692025"/>
            <a:ext cx="6683467" cy="375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"/>
          <p:cNvSpPr txBox="1"/>
          <p:nvPr>
            <p:ph idx="4294967295" type="title"/>
          </p:nvPr>
        </p:nvSpPr>
        <p:spPr>
          <a:xfrm>
            <a:off x="1246125" y="88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/>
              <a:t>자동화 구현 과정 및 결과 요약</a:t>
            </a:r>
            <a:endParaRPr b="1" sz="2400"/>
          </a:p>
        </p:txBody>
      </p:sp>
      <p:graphicFrame>
        <p:nvGraphicFramePr>
          <p:cNvPr id="228" name="Google Shape;228;p26"/>
          <p:cNvGraphicFramePr/>
          <p:nvPr/>
        </p:nvGraphicFramePr>
        <p:xfrm>
          <a:off x="189975" y="581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{CAD49D3B-3BCB-44C6-B182-23B0E2602B78}</a:tableStyleId>
              </a:tblPr>
              <a:tblGrid>
                <a:gridCol w="971225"/>
                <a:gridCol w="1317600"/>
                <a:gridCol w="1948575"/>
                <a:gridCol w="4031350"/>
                <a:gridCol w="495300"/>
              </a:tblGrid>
              <a:tr h="3096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파트</a:t>
                      </a:r>
                      <a:endParaRPr sz="800">
                        <a:solidFill>
                          <a:schemeClr val="lt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테스트 항목</a:t>
                      </a:r>
                      <a:endParaRPr sz="800">
                        <a:solidFill>
                          <a:schemeClr val="lt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테스트 방</a:t>
                      </a:r>
                      <a:r>
                        <a:rPr lang="ko" sz="800">
                          <a:solidFill>
                            <a:schemeClr val="lt1"/>
                          </a:solidFill>
                        </a:rPr>
                        <a:t>식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자동화 로직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결과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09675">
                <a:tc row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후기등록, 개인피드 프로필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새로운 후기 등록 </a:t>
                      </a:r>
                      <a:endParaRPr sz="500">
                        <a:solidFill>
                          <a:schemeClr val="lt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작성 후 피드 반영 여부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개인 피드 진입 → '후기 작성' 클릭 → 식사유형 선택(혼밥/그룹/회식), 사진 등록, 텍스트 및 별점 입력 → '작성 완료' 클릭 → 피드에 후기 등록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✅ 정상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096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프로필 정보 수정 </a:t>
                      </a:r>
                      <a:endParaRPr sz="500">
                        <a:solidFill>
                          <a:schemeClr val="lt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변경 후 저장 및 반영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개인 피드 진입 → '프로필 수정' 버튼 클릭 → 성향 수치 및 텍스트(단맛/짠맛/매운맛/좋아요/싫어요) 입력 → 저장 클릭 → 변경 내용 개인 피드에 반영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✅ 정상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250750">
                <a:tc rowSpan="6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홈, 팀피드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혼자먹기: 카테고리 </a:t>
                      </a:r>
                      <a:r>
                        <a:rPr lang="ko" sz="50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선택 및</a:t>
                      </a:r>
                      <a:r>
                        <a:rPr lang="ko" sz="50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카테고리 반영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홈 화면 → '혼자먹기' 클릭 → 랜덤 음식 카테고리 선택 → '선택완료' 클릭 → 추천된 메뉴와 맛집 리스트가 노출되는지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✅ 정상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096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같이먹기: </a:t>
                      </a:r>
                      <a:r>
                        <a:rPr lang="ko" sz="50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인원 선택 후 </a:t>
                      </a:r>
                      <a:r>
                        <a:rPr lang="ko" sz="50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반영 여부 확인</a:t>
                      </a:r>
                      <a:endParaRPr sz="500">
                        <a:solidFill>
                          <a:schemeClr val="lt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팀 목록 반영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홈 화면 → '같이먹기' 클릭 → 팀원 체크박스 클릭 → '먹는 인원' 영역에 선택한 유저들 프로필 노출 확인 → 체크 해제 시 해당 인원 사라지는지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✅ 정상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2507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회식하기 → 카테고리 및 팀 반영 확인</a:t>
                      </a:r>
                      <a:endParaRPr sz="500">
                        <a:solidFill>
                          <a:schemeClr val="lt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팀 목록 및 카테고리 반영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홈 화면 → '회식하기' 클릭 → 음식 카테고리 선택 → 소속 팀이 자동으로 '먹는 인원'에 표시되는지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✅ 정상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096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팀피드 </a:t>
                      </a:r>
                      <a:r>
                        <a:rPr lang="ko" sz="50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내 음식 후기 작성</a:t>
                      </a:r>
                      <a:endParaRPr sz="500">
                        <a:solidFill>
                          <a:schemeClr val="lt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음식 선택 후 후기 작성 및 피드 반영 여부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홈 화면 → '팀피드' 클릭 → 팀이 먹은 메뉴 리스트의 '+' 버튼 클릭 → 후기 작성 페이지 진입 → 식사 유형, 사진, 텍스트, 별점 입력 → '작성 완료' 클릭 → 개인 피드 진입 후 후기 반영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✅ 정상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096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팀피드 내 같은메뉴 먹기</a:t>
                      </a:r>
                      <a:endParaRPr sz="500">
                        <a:solidFill>
                          <a:schemeClr val="lt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같은메뉴 먹기 버튼 클릭 후 후기 작성 및 피드 반영 여부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홈 화면 → '팀피드' 클릭 → '같은 메뉴 먹기' 버튼 클릭 → 후기 작성 페이지 진입 → ,텍스트, 별점 입력 → '작성 완료' 클릭 → 개인 피드 진입 후 후기 반영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✅ 정상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096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팀피드 내 음식 성향 수정</a:t>
                      </a:r>
                      <a:endParaRPr sz="500">
                        <a:solidFill>
                          <a:schemeClr val="lt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음식 성향 수정 후 반영 여부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홈 화면 → '팀피드' 클릭 → 음식 성향 '수정' 버튼 클릭 → 단 맛, 짠 맛, 매운 맛 조정 → ,텍스트 → '프로필 수정 완료' 클릭 → 팀 피드 반영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✅ 정상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09675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추천, 히스토리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메뉴 추천 수락 시 히스토리 반영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수락 메뉴 히스토리 진입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추천 페이지에서 수락할 메뉴 확인 → '수락하기' 버튼 클릭 → 히스토리 페이지로 자동 이동 → 수락한 메뉴가 히스토리 상단에 등록됐는지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✅ 정상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096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다시 추천받기 후 음식 변경 확인</a:t>
                      </a:r>
                      <a:endParaRPr sz="500">
                        <a:solidFill>
                          <a:schemeClr val="lt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음식 변경 여부 비교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추천 페이지 진입 → 현재 추천 메뉴 리스트 저장 → '다시 추천' 버튼 클릭 → 새로 추천된 메뉴 리스트와 기존 리스트 비교하여 변경 여부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✅ 정상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250750">
                <a:tc row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회원가입, 로그인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자동화 로직</a:t>
                      </a:r>
                      <a:endParaRPr sz="5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자동화 테스트 실행 및 검증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자동화 스크립트 실행 → 이메일, 비밀번호 자동 입력 후 계정 생성 → 로그인 시도 후 메인 페이지 진입 여부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✅ 정상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096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비밀번호 찾기</a:t>
                      </a:r>
                      <a:endParaRPr sz="500">
                        <a:solidFill>
                          <a:schemeClr val="lt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비밀번호 재설정 안내 메시</a:t>
                      </a:r>
                      <a:r>
                        <a:rPr lang="ko" sz="500">
                          <a:solidFill>
                            <a:schemeClr val="lt1"/>
                          </a:solidFill>
                        </a:rPr>
                        <a:t>지 노출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로그인 페이지 진입 → '비밀번호를 잊으셨나요?' 클릭 → 임의 이메일 입력 후 '계속' 클릭 → '재전송' 또는 안내 메시지 노출 여부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✅ 정상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096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회원가입 흐름</a:t>
                      </a:r>
                      <a:endParaRPr sz="500">
                        <a:solidFill>
                          <a:schemeClr val="lt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전체 회원가입 절차 및 자동 로그인 여부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로그인 페이지 → 회원가입 클릭 → 이메일, 비밀번호 조건 입력 → 앱 승인 → 인적사항(팀, 성향 수치, 텍스트) 입력 → 제출 → 자동 로그인 후 메인 페이지 진입 확인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500">
                          <a:solidFill>
                            <a:schemeClr val="lt1"/>
                          </a:solidFill>
                        </a:rPr>
                        <a:t>✅ 정상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7"/>
          <p:cNvSpPr txBox="1"/>
          <p:nvPr>
            <p:ph idx="4294967295" type="title"/>
          </p:nvPr>
        </p:nvSpPr>
        <p:spPr>
          <a:xfrm>
            <a:off x="1297500" y="1651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자동화로 얻은 성과</a:t>
            </a:r>
            <a:endParaRPr sz="2400"/>
          </a:p>
        </p:txBody>
      </p:sp>
      <p:pic>
        <p:nvPicPr>
          <p:cNvPr id="234" name="Google Shape;234;p27" title="free-icon-font-time-fast-391408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3913" y="1499025"/>
            <a:ext cx="1749775" cy="174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7"/>
          <p:cNvSpPr txBox="1"/>
          <p:nvPr/>
        </p:nvSpPr>
        <p:spPr>
          <a:xfrm>
            <a:off x="1654688" y="3356700"/>
            <a:ext cx="14223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시간 단축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6" name="Google Shape;236;p27" title="free-icon-font-chart-line-up-765317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7375" y="1471483"/>
            <a:ext cx="1803725" cy="1803725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7"/>
          <p:cNvSpPr txBox="1"/>
          <p:nvPr/>
        </p:nvSpPr>
        <p:spPr>
          <a:xfrm>
            <a:off x="4038088" y="3356700"/>
            <a:ext cx="14223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품질 향상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8" name="Google Shape;238;p27" title="free-icon-font-refresh-3917766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34775" y="1431312"/>
            <a:ext cx="1885225" cy="188522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7"/>
          <p:cNvSpPr txBox="1"/>
          <p:nvPr/>
        </p:nvSpPr>
        <p:spPr>
          <a:xfrm>
            <a:off x="6466238" y="3356700"/>
            <a:ext cx="14223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유지보수 용이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0" name="Google Shape;240;p27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8"/>
          <p:cNvSpPr txBox="1"/>
          <p:nvPr>
            <p:ph idx="4294967295" type="title"/>
          </p:nvPr>
        </p:nvSpPr>
        <p:spPr>
          <a:xfrm>
            <a:off x="1297500" y="1651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트러블 슈팅</a:t>
            </a:r>
            <a:endParaRPr sz="2400"/>
          </a:p>
        </p:txBody>
      </p:sp>
      <p:graphicFrame>
        <p:nvGraphicFramePr>
          <p:cNvPr id="246" name="Google Shape;246;p28"/>
          <p:cNvGraphicFramePr/>
          <p:nvPr/>
        </p:nvGraphicFramePr>
        <p:xfrm>
          <a:off x="936525" y="11773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{CAD49D3B-3BCB-44C6-B182-23B0E2602B78}</a:tableStyleId>
              </a:tblPr>
              <a:tblGrid>
                <a:gridCol w="1723450"/>
                <a:gridCol w="2050950"/>
                <a:gridCol w="41035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</a:rPr>
                        <a:t>트러블 슈팅 상황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</a:rPr>
                        <a:t>문제 원인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</a:rPr>
                        <a:t>해결 방법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lt1"/>
                          </a:solidFill>
                        </a:rPr>
                        <a:t>회원가입 시 음식 성향 바 조절 시 최소 수치로 이동되지 않음</a:t>
                      </a:r>
                      <a:endParaRPr sz="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lt1"/>
                          </a:solidFill>
                        </a:rPr>
                        <a:t>음식 성향 바의 이동에 최소값을 지정하였지만 최소값 미만으로 이동</a:t>
                      </a:r>
                      <a:endParaRPr sz="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lt1"/>
                          </a:solidFill>
                        </a:rPr>
                        <a:t>슬라이더 크기를 가져오는 slider_width = slider_element.size['width'] 코드를</a:t>
                      </a:r>
                      <a:endParaRPr sz="9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lt1"/>
                          </a:solidFill>
                        </a:rPr>
                        <a:t>slider_bar = slider_element.find_element(By.XPATH, "./parent::span/preceding-sibling::span")</a:t>
                      </a:r>
                      <a:endParaRPr sz="9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lt1"/>
                          </a:solidFill>
                        </a:rPr>
                        <a:t>slider_width = slider_bar.size['width'] 로 수정하여 해결하였습니다</a:t>
                      </a:r>
                      <a:endParaRPr sz="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lt1"/>
                          </a:solidFill>
                        </a:rPr>
                        <a:t>프로필 사진 혹은 음식 사진을 등록할 때, 등록 버튼을 클릭하여 파일을 선택하면 파일탐색기가 계속 남아있는 문제 발생</a:t>
                      </a:r>
                      <a:endParaRPr sz="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lt1"/>
                          </a:solidFill>
                        </a:rPr>
                        <a:t>등록 버튼 상호작용 시 파일 탐색기로 접근해서 파일을 선택하는 매커니즘</a:t>
                      </a:r>
                      <a:endParaRPr sz="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50" u="sng">
                          <a:solidFill>
                            <a:srgbClr val="A6E22E"/>
                          </a:solidFill>
                          <a:highlight>
                            <a:srgbClr val="272822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EC</a:t>
                      </a:r>
                      <a:r>
                        <a:rPr lang="ko" sz="1050">
                          <a:solidFill>
                            <a:srgbClr val="F8F8F2"/>
                          </a:solidFill>
                          <a:highlight>
                            <a:srgbClr val="272822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ko" sz="1050">
                          <a:solidFill>
                            <a:srgbClr val="A6E22E"/>
                          </a:solidFill>
                          <a:highlight>
                            <a:srgbClr val="272822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presence_of_element_located</a:t>
                      </a:r>
                      <a:r>
                        <a:rPr lang="ko" sz="1050">
                          <a:solidFill>
                            <a:srgbClr val="F8F8F2"/>
                          </a:solidFill>
                          <a:highlight>
                            <a:srgbClr val="272822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((</a:t>
                      </a:r>
                      <a:r>
                        <a:rPr lang="ko" sz="1050" u="sng">
                          <a:solidFill>
                            <a:srgbClr val="A6E22E"/>
                          </a:solidFill>
                          <a:highlight>
                            <a:srgbClr val="272822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By</a:t>
                      </a:r>
                      <a:r>
                        <a:rPr lang="ko" sz="1050">
                          <a:solidFill>
                            <a:srgbClr val="F8F8F2"/>
                          </a:solidFill>
                          <a:highlight>
                            <a:srgbClr val="272822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.CSS_SELECTOR, </a:t>
                      </a:r>
                      <a:r>
                        <a:rPr lang="ko" sz="1050">
                          <a:solidFill>
                            <a:srgbClr val="E6DB74"/>
                          </a:solidFill>
                          <a:highlight>
                            <a:srgbClr val="272822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"input[type='file']"</a:t>
                      </a:r>
                      <a:r>
                        <a:rPr lang="ko" sz="1050">
                          <a:solidFill>
                            <a:srgbClr val="F8F8F2"/>
                          </a:solidFill>
                          <a:highlight>
                            <a:srgbClr val="272822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))</a:t>
                      </a:r>
                      <a:endParaRPr sz="1050">
                        <a:solidFill>
                          <a:srgbClr val="F8F8F2"/>
                        </a:solidFill>
                        <a:highlight>
                          <a:srgbClr val="272822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lt1"/>
                          </a:solidFill>
                        </a:rPr>
                        <a:t>를 이용하여 사진이 들어갈 구역에 사진을 직접 삽입하여 해결</a:t>
                      </a:r>
                      <a:endParaRPr sz="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lt1"/>
                          </a:solidFill>
                        </a:rPr>
                        <a:t>테스트 케이스 구조 결정 여부</a:t>
                      </a:r>
                      <a:endParaRPr sz="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lt1"/>
                          </a:solidFill>
                        </a:rPr>
                        <a:t>시나리오 테스트가 너무 큼</a:t>
                      </a:r>
                      <a:endParaRPr sz="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lt1"/>
                          </a:solidFill>
                        </a:rPr>
                        <a:t>토론과 코치님께 조언을 받아 시나리오 테스트를 단계별로 나누어서 한 단계식 진행 할 때마다 테스트 케이스를 구분</a:t>
                      </a:r>
                      <a:endParaRPr sz="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lt1"/>
                          </a:solidFill>
                        </a:rPr>
                        <a:t>팀 피드 내에 요소 검증을 위한 로직을 구현화 했지만, 정작 테스트시, 작동이 되지 않음</a:t>
                      </a:r>
                      <a:endParaRPr sz="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lt1"/>
                          </a:solidFill>
                        </a:rPr>
                        <a:t>테스트 진행하는 계정 마다 소속된 팀이 다르기에, url이 달라 요소가 달랐음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lt1"/>
                          </a:solidFill>
                        </a:rPr>
                        <a:t>소속된 팀 정보를 동적으로 가져와, 해당 팀에 맞는 URL을 자동으로 설정하도록 수정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lt1"/>
                          </a:solidFill>
                        </a:rPr>
                        <a:t>팀별 구조 차이를 고려한 유연한 탐색 방식으로 변경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9"/>
          <p:cNvSpPr txBox="1"/>
          <p:nvPr>
            <p:ph idx="4294967295" type="title"/>
          </p:nvPr>
        </p:nvSpPr>
        <p:spPr>
          <a:xfrm>
            <a:off x="1297500" y="1651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인사이트 및 향후 활용 계획</a:t>
            </a:r>
            <a:endParaRPr sz="2400"/>
          </a:p>
        </p:txBody>
      </p:sp>
      <p:graphicFrame>
        <p:nvGraphicFramePr>
          <p:cNvPr id="252" name="Google Shape;252;p29"/>
          <p:cNvGraphicFramePr/>
          <p:nvPr/>
        </p:nvGraphicFramePr>
        <p:xfrm>
          <a:off x="1153525" y="11756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{CAD49D3B-3BCB-44C6-B182-23B0E2602B78}</a:tableStyleId>
              </a:tblPr>
              <a:tblGrid>
                <a:gridCol w="3663425"/>
                <a:gridCol w="3663425"/>
              </a:tblGrid>
              <a:tr h="512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</a:rPr>
                        <a:t>인사이트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</a:rPr>
                        <a:t>향후 활용 계획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065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lt1"/>
                          </a:solidFill>
                        </a:rPr>
                        <a:t>테스트 자동화는 코딩보다 사고 방식이 더 중요하다는걸 다시금 알아가는 시간이였습니다. 단순히 스크립트를 짜는 것이 아니라, 무엇을, 왜, 어떻게 테스트할지 판단하고 어떤식으로 녹아들도록 할지에 대해 직접 체감.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lt1"/>
                          </a:solidFill>
                        </a:rPr>
                        <a:t>- 다양한 서비스 흐름을 이해하고, 그에 맞는 테스트 시나리오를 먼저 기획하는 역량 강화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182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lt1"/>
                          </a:solidFill>
                        </a:rPr>
                        <a:t>테스트 자동화는 단순한 스크립팅이 아니라 테스트 시나리오 분석이 핵심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lt1"/>
                          </a:solidFill>
                        </a:rPr>
                        <a:t>→ 기능 흐름에 맞는 테스트 설계 능력이 중요하다는 것을 체감함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lt1"/>
                          </a:solidFill>
                        </a:rPr>
                        <a:t>- 테스트 시나리오 문서화를 습관화하여 협업 효율 향상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0"/>
          <p:cNvSpPr txBox="1"/>
          <p:nvPr>
            <p:ph type="title"/>
          </p:nvPr>
        </p:nvSpPr>
        <p:spPr>
          <a:xfrm>
            <a:off x="1297500" y="2413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경험 공유</a:t>
            </a:r>
            <a:endParaRPr/>
          </a:p>
        </p:txBody>
      </p:sp>
      <p:sp>
        <p:nvSpPr>
          <p:cNvPr id="258" name="Google Shape;258;p30"/>
          <p:cNvSpPr txBox="1"/>
          <p:nvPr>
            <p:ph idx="1" type="body"/>
          </p:nvPr>
        </p:nvSpPr>
        <p:spPr>
          <a:xfrm>
            <a:off x="1297500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어려웠던 부분을 극복한 경험 - Jenkins 적용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latin typeface="Arial"/>
                <a:ea typeface="Arial"/>
                <a:cs typeface="Arial"/>
                <a:sym typeface="Arial"/>
              </a:rPr>
              <a:t>이번 프로젝트에서 가장 어려웠던 부분 중 하나는 바로 </a:t>
            </a:r>
            <a:r>
              <a:rPr b="1" lang="ko" sz="1000">
                <a:latin typeface="Arial"/>
                <a:ea typeface="Arial"/>
                <a:cs typeface="Arial"/>
                <a:sym typeface="Arial"/>
              </a:rPr>
              <a:t>Jenkins를 적용하는 과정</a:t>
            </a:r>
            <a:r>
              <a:rPr lang="ko" sz="1000">
                <a:latin typeface="Arial"/>
                <a:ea typeface="Arial"/>
                <a:cs typeface="Arial"/>
                <a:sym typeface="Arial"/>
              </a:rPr>
              <a:t>이었습니다.</a:t>
            </a:r>
            <a:br>
              <a:rPr lang="ko" sz="1000">
                <a:latin typeface="Arial"/>
                <a:ea typeface="Arial"/>
                <a:cs typeface="Arial"/>
                <a:sym typeface="Arial"/>
              </a:rPr>
            </a:br>
            <a:r>
              <a:rPr lang="ko" sz="1000">
                <a:latin typeface="Arial"/>
                <a:ea typeface="Arial"/>
                <a:cs typeface="Arial"/>
                <a:sym typeface="Arial"/>
              </a:rPr>
              <a:t> Jenkins는 저희 팀 모두가 처음 다뤄보는 도구였고,</a:t>
            </a:r>
            <a:br>
              <a:rPr lang="ko" sz="1000">
                <a:latin typeface="Arial"/>
                <a:ea typeface="Arial"/>
                <a:cs typeface="Arial"/>
                <a:sym typeface="Arial"/>
              </a:rPr>
            </a:br>
            <a:r>
              <a:rPr lang="ko" sz="1000">
                <a:latin typeface="Arial"/>
                <a:ea typeface="Arial"/>
                <a:cs typeface="Arial"/>
                <a:sym typeface="Arial"/>
              </a:rPr>
              <a:t> 특히 </a:t>
            </a:r>
            <a:r>
              <a:rPr b="1" lang="ko" sz="1000">
                <a:latin typeface="Arial"/>
                <a:ea typeface="Arial"/>
                <a:cs typeface="Arial"/>
                <a:sym typeface="Arial"/>
              </a:rPr>
              <a:t>파이프라인 구성과 Docker 환경 설정</a:t>
            </a:r>
            <a:r>
              <a:rPr lang="ko" sz="1000">
                <a:latin typeface="Arial"/>
                <a:ea typeface="Arial"/>
                <a:cs typeface="Arial"/>
                <a:sym typeface="Arial"/>
              </a:rPr>
              <a:t>까지 함께 맞춰야 해서 난이도가 높았습니다.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latin typeface="Arial"/>
                <a:ea typeface="Arial"/>
                <a:cs typeface="Arial"/>
                <a:sym typeface="Arial"/>
              </a:rPr>
              <a:t>처음에는 기본 구조대로 파이프라인을 만들었지만,</a:t>
            </a:r>
            <a:br>
              <a:rPr lang="ko" sz="1000">
                <a:latin typeface="Arial"/>
                <a:ea typeface="Arial"/>
                <a:cs typeface="Arial"/>
                <a:sym typeface="Arial"/>
              </a:rPr>
            </a:br>
            <a:r>
              <a:rPr lang="ko" sz="1000">
                <a:latin typeface="Arial"/>
                <a:ea typeface="Arial"/>
                <a:cs typeface="Arial"/>
                <a:sym typeface="Arial"/>
              </a:rPr>
              <a:t> 테스트가 중단되거나, 실행 환경에서 오류가 발생하는 문제가 반복됐고,</a:t>
            </a:r>
            <a:br>
              <a:rPr lang="ko" sz="1000">
                <a:latin typeface="Arial"/>
                <a:ea typeface="Arial"/>
                <a:cs typeface="Arial"/>
                <a:sym typeface="Arial"/>
              </a:rPr>
            </a:br>
            <a:r>
              <a:rPr lang="ko" sz="1000">
                <a:latin typeface="Arial"/>
                <a:ea typeface="Arial"/>
                <a:cs typeface="Arial"/>
                <a:sym typeface="Arial"/>
              </a:rPr>
              <a:t> 특히 예상치 못한 문제가 있었는데,</a:t>
            </a:r>
            <a:br>
              <a:rPr lang="ko" sz="1000">
                <a:latin typeface="Arial"/>
                <a:ea typeface="Arial"/>
                <a:cs typeface="Arial"/>
                <a:sym typeface="Arial"/>
              </a:rPr>
            </a:br>
            <a:r>
              <a:rPr lang="ko" sz="1000">
                <a:latin typeface="Arial"/>
                <a:ea typeface="Arial"/>
                <a:cs typeface="Arial"/>
                <a:sym typeface="Arial"/>
              </a:rPr>
              <a:t> 바로 </a:t>
            </a:r>
            <a:r>
              <a:rPr b="1" lang="ko" sz="1000">
                <a:latin typeface="Roboto Mono"/>
                <a:ea typeface="Roboto Mono"/>
                <a:cs typeface="Roboto Mono"/>
                <a:sym typeface="Roboto Mono"/>
              </a:rPr>
              <a:t>faker</a:t>
            </a:r>
            <a:r>
              <a:rPr b="1" lang="ko" sz="1000">
                <a:latin typeface="Arial"/>
                <a:ea typeface="Arial"/>
                <a:cs typeface="Arial"/>
                <a:sym typeface="Arial"/>
              </a:rPr>
              <a:t> 모듈이 Jenkins 환경에서 제대로 인식되지 않는 문제</a:t>
            </a:r>
            <a:r>
              <a:rPr lang="ko" sz="1000">
                <a:latin typeface="Arial"/>
                <a:ea typeface="Arial"/>
                <a:cs typeface="Arial"/>
                <a:sym typeface="Arial"/>
              </a:rPr>
              <a:t>였습니다.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latin typeface="Arial"/>
                <a:ea typeface="Arial"/>
                <a:cs typeface="Arial"/>
                <a:sym typeface="Arial"/>
              </a:rPr>
              <a:t>로컬에서는 잘 작동하던 코드가 Jenkins에서는 모듈 오류를 일으켰고,</a:t>
            </a:r>
            <a:br>
              <a:rPr lang="ko" sz="1000">
                <a:latin typeface="Arial"/>
                <a:ea typeface="Arial"/>
                <a:cs typeface="Arial"/>
                <a:sym typeface="Arial"/>
              </a:rPr>
            </a:br>
            <a:r>
              <a:rPr lang="ko" sz="1000">
                <a:latin typeface="Arial"/>
                <a:ea typeface="Arial"/>
                <a:cs typeface="Arial"/>
                <a:sym typeface="Arial"/>
              </a:rPr>
              <a:t> 이 문제를 해결하기 위해 저희는 </a:t>
            </a:r>
            <a:r>
              <a:rPr b="1" lang="ko" sz="1000">
                <a:latin typeface="Arial"/>
                <a:ea typeface="Arial"/>
                <a:cs typeface="Arial"/>
                <a:sym typeface="Arial"/>
              </a:rPr>
              <a:t>가상환경을 별도로 구성</a:t>
            </a:r>
            <a:r>
              <a:rPr lang="ko" sz="1000">
                <a:latin typeface="Arial"/>
                <a:ea typeface="Arial"/>
                <a:cs typeface="Arial"/>
                <a:sym typeface="Arial"/>
              </a:rPr>
              <a:t>하고,</a:t>
            </a:r>
            <a:br>
              <a:rPr lang="ko" sz="1000">
                <a:latin typeface="Arial"/>
                <a:ea typeface="Arial"/>
                <a:cs typeface="Arial"/>
                <a:sym typeface="Arial"/>
              </a:rPr>
            </a:br>
            <a:r>
              <a:rPr lang="ko" sz="1000">
                <a:latin typeface="Arial"/>
                <a:ea typeface="Arial"/>
                <a:cs typeface="Arial"/>
                <a:sym typeface="Arial"/>
              </a:rPr>
              <a:t> Jenkins 내에서 그 환경을 실행하도록 스크립트를 수정하는 방식으로 해결했습니다.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1"/>
          <p:cNvSpPr txBox="1"/>
          <p:nvPr>
            <p:ph type="title"/>
          </p:nvPr>
        </p:nvSpPr>
        <p:spPr>
          <a:xfrm>
            <a:off x="1297500" y="1651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소감</a:t>
            </a:r>
            <a:endParaRPr/>
          </a:p>
        </p:txBody>
      </p:sp>
      <p:graphicFrame>
        <p:nvGraphicFramePr>
          <p:cNvPr id="264" name="Google Shape;264;p31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{CAD49D3B-3BCB-44C6-B182-23B0E2602B78}</a:tableStyleId>
              </a:tblPr>
              <a:tblGrid>
                <a:gridCol w="1327300"/>
                <a:gridCol w="59117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</a:rPr>
                        <a:t>김정재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</a:rPr>
                        <a:t>백승빈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</a:rPr>
                        <a:t>팀원들에게 민폐를 끼치지 않길 바랬는데 조금이나마 도움이 됐기를…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</a:rPr>
                        <a:t>심태웅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</a:rPr>
                        <a:t>온라인 팀플이라 걱정했는데 다들 적극적으로 참여해 줘서 트러블 없이 원만하게 잘 진행 되서 좋았다.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</a:rPr>
                        <a:t>임찬빈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Black"/>
                <a:ea typeface="Noto Sans Black"/>
                <a:cs typeface="Noto Sans Black"/>
                <a:sym typeface="Noto Sans Black"/>
              </a:rPr>
              <a:t>     </a:t>
            </a:r>
            <a:r>
              <a:rPr lang="ko">
                <a:latin typeface="Noto Sans SemiBold"/>
                <a:ea typeface="Noto Sans SemiBold"/>
                <a:cs typeface="Noto Sans SemiBold"/>
                <a:sym typeface="Noto Sans SemiBold"/>
              </a:rPr>
              <a:t>목차</a:t>
            </a:r>
            <a:endParaRPr>
              <a:latin typeface="Noto Sans SemiBold"/>
              <a:ea typeface="Noto Sans SemiBold"/>
              <a:cs typeface="Noto Sans SemiBold"/>
              <a:sym typeface="Noto Sans SemiBold"/>
            </a:endParaRPr>
          </a:p>
          <a:p>
            <a:pPr indent="-37147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"/>
              <a:buChar char="●"/>
            </a:pPr>
            <a:r>
              <a:rPr lang="ko" sz="2500">
                <a:latin typeface="Noto Sans"/>
                <a:ea typeface="Noto Sans"/>
                <a:cs typeface="Noto Sans"/>
                <a:sym typeface="Noto Sans"/>
              </a:rPr>
              <a:t>팀 소개</a:t>
            </a:r>
            <a:endParaRPr sz="2500">
              <a:latin typeface="Noto Sans"/>
              <a:ea typeface="Noto Sans"/>
              <a:cs typeface="Noto Sans"/>
              <a:sym typeface="Noto Sans"/>
            </a:endParaRPr>
          </a:p>
          <a:p>
            <a:pPr indent="-37147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"/>
              <a:buChar char="●"/>
            </a:pPr>
            <a:r>
              <a:rPr lang="ko" sz="2500">
                <a:latin typeface="Noto Sans"/>
                <a:ea typeface="Noto Sans"/>
                <a:cs typeface="Noto Sans"/>
                <a:sym typeface="Noto Sans"/>
              </a:rPr>
              <a:t>프로젝트 수행 절차 및 방법</a:t>
            </a:r>
            <a:endParaRPr sz="2500">
              <a:latin typeface="Noto Sans"/>
              <a:ea typeface="Noto Sans"/>
              <a:cs typeface="Noto Sans"/>
              <a:sym typeface="Noto Sans"/>
            </a:endParaRPr>
          </a:p>
          <a:p>
            <a:pPr indent="-37147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"/>
              <a:buChar char="●"/>
            </a:pPr>
            <a:r>
              <a:rPr lang="ko" sz="2500">
                <a:latin typeface="Noto Sans"/>
                <a:ea typeface="Noto Sans"/>
                <a:cs typeface="Noto Sans"/>
                <a:sym typeface="Noto Sans"/>
              </a:rPr>
              <a:t>프로젝트 수행 경과</a:t>
            </a:r>
            <a:endParaRPr sz="2500">
              <a:latin typeface="Noto Sans"/>
              <a:ea typeface="Noto Sans"/>
              <a:cs typeface="Noto Sans"/>
              <a:sym typeface="Noto Sans"/>
            </a:endParaRPr>
          </a:p>
          <a:p>
            <a:pPr indent="-37147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"/>
              <a:buChar char="●"/>
            </a:pPr>
            <a:r>
              <a:rPr lang="ko" sz="2500">
                <a:latin typeface="Noto Sans"/>
                <a:ea typeface="Noto Sans"/>
                <a:cs typeface="Noto Sans"/>
                <a:sym typeface="Noto Sans"/>
              </a:rPr>
              <a:t>경험 공유</a:t>
            </a:r>
            <a:endParaRPr sz="2500">
              <a:latin typeface="Noto Sans"/>
              <a:ea typeface="Noto Sans"/>
              <a:cs typeface="Noto Sans"/>
              <a:sym typeface="Noto Sans"/>
            </a:endParaRPr>
          </a:p>
          <a:p>
            <a:pPr indent="-37147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"/>
              <a:buChar char="●"/>
            </a:pPr>
            <a:r>
              <a:rPr lang="ko" sz="2500">
                <a:latin typeface="Noto Sans"/>
                <a:ea typeface="Noto Sans"/>
                <a:cs typeface="Noto Sans"/>
                <a:sym typeface="Noto Sans"/>
              </a:rPr>
              <a:t>트러블 슈팅</a:t>
            </a:r>
            <a:endParaRPr sz="2500">
              <a:latin typeface="Noto Sans"/>
              <a:ea typeface="Noto Sans"/>
              <a:cs typeface="Noto Sans"/>
              <a:sym typeface="Noto Sans"/>
            </a:endParaRPr>
          </a:p>
          <a:p>
            <a:pPr indent="-37147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"/>
              <a:buChar char="●"/>
            </a:pPr>
            <a:r>
              <a:rPr lang="ko" sz="2500">
                <a:latin typeface="Noto Sans"/>
                <a:ea typeface="Noto Sans"/>
                <a:cs typeface="Noto Sans"/>
                <a:sym typeface="Noto Sans"/>
              </a:rPr>
              <a:t>인사이트 및 향후 활용 계획</a:t>
            </a:r>
            <a:endParaRPr sz="2500">
              <a:latin typeface="Noto Sans"/>
              <a:ea typeface="Noto Sans"/>
              <a:cs typeface="Noto Sans"/>
              <a:sym typeface="Noto Sans"/>
            </a:endParaRPr>
          </a:p>
          <a:p>
            <a:pPr indent="-37147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"/>
              <a:buChar char="●"/>
            </a:pPr>
            <a:r>
              <a:rPr lang="ko" sz="2500">
                <a:latin typeface="Noto Sans"/>
                <a:ea typeface="Noto Sans"/>
                <a:cs typeface="Noto Sans"/>
                <a:sym typeface="Noto Sans"/>
              </a:rPr>
              <a:t>소감</a:t>
            </a:r>
            <a:endParaRPr sz="2500">
              <a:latin typeface="Noto Sans"/>
              <a:ea typeface="Noto Sans"/>
              <a:cs typeface="Noto Sans"/>
              <a:sym typeface="Noto Sans"/>
            </a:endParaRPr>
          </a:p>
          <a:p>
            <a:pPr indent="-37147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"/>
              <a:buChar char="●"/>
            </a:pPr>
            <a:r>
              <a:rPr lang="ko" sz="2500">
                <a:latin typeface="Noto Sans"/>
                <a:ea typeface="Noto Sans"/>
                <a:cs typeface="Noto Sans"/>
                <a:sym typeface="Noto Sans"/>
              </a:rPr>
              <a:t>QnA</a:t>
            </a:r>
            <a:endParaRPr sz="2500"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2"/>
          <p:cNvSpPr txBox="1"/>
          <p:nvPr>
            <p:ph type="title"/>
          </p:nvPr>
        </p:nvSpPr>
        <p:spPr>
          <a:xfrm>
            <a:off x="2278500" y="19974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Q&amp;A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3"/>
          <p:cNvSpPr txBox="1"/>
          <p:nvPr>
            <p:ph type="title"/>
          </p:nvPr>
        </p:nvSpPr>
        <p:spPr>
          <a:xfrm>
            <a:off x="2278500" y="19974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E.O.D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oto Sans"/>
                <a:ea typeface="Noto Sans"/>
                <a:cs typeface="Noto Sans"/>
                <a:sym typeface="Noto Sans"/>
              </a:rPr>
              <a:t>팀 소개</a:t>
            </a:r>
            <a:endParaRPr b="1" sz="1488"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 txBox="1"/>
          <p:nvPr>
            <p:ph type="title"/>
          </p:nvPr>
        </p:nvSpPr>
        <p:spPr>
          <a:xfrm>
            <a:off x="1297500" y="3988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팀소개</a:t>
            </a:r>
            <a:endParaRPr/>
          </a:p>
        </p:txBody>
      </p:sp>
      <p:sp>
        <p:nvSpPr>
          <p:cNvPr id="151" name="Google Shape;151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"/>
                <a:ea typeface="Noto Sans"/>
                <a:cs typeface="Noto Sans"/>
                <a:sym typeface="Noto Sans"/>
              </a:rPr>
              <a:t>팀명 - F.A.Q(Food And QA)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/>
              <a:t> </a:t>
            </a:r>
            <a:endParaRPr/>
          </a:p>
        </p:txBody>
      </p:sp>
      <p:pic>
        <p:nvPicPr>
          <p:cNvPr id="152" name="Google Shape;152;p16" title="free-icon-font-user-391755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5250" y="3343971"/>
            <a:ext cx="316100" cy="3161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3" name="Google Shape;153;p16"/>
          <p:cNvGraphicFramePr/>
          <p:nvPr/>
        </p:nvGraphicFramePr>
        <p:xfrm>
          <a:off x="1398500" y="2103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{CAD49D3B-3BCB-44C6-B182-23B0E2602B78}</a:tableStyleId>
              </a:tblPr>
              <a:tblGrid>
                <a:gridCol w="999450"/>
                <a:gridCol w="1752025"/>
                <a:gridCol w="35091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팀장</a:t>
                      </a:r>
                      <a:endParaRPr>
                        <a:solidFill>
                          <a:schemeClr val="lt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김정재</a:t>
                      </a:r>
                      <a:endParaRPr>
                        <a:solidFill>
                          <a:schemeClr val="lt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ko" sz="1200">
                          <a:solidFill>
                            <a:schemeClr val="lt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후기등록, 개인피드 프로필</a:t>
                      </a:r>
                      <a:endParaRPr>
                        <a:solidFill>
                          <a:schemeClr val="lt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팀원</a:t>
                      </a:r>
                      <a:endParaRPr>
                        <a:solidFill>
                          <a:schemeClr val="lt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백승빈</a:t>
                      </a:r>
                      <a:endParaRPr>
                        <a:solidFill>
                          <a:schemeClr val="lt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홈, 팀피드, UI</a:t>
                      </a:r>
                      <a:endParaRPr>
                        <a:solidFill>
                          <a:schemeClr val="lt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팀원</a:t>
                      </a:r>
                      <a:endParaRPr>
                        <a:solidFill>
                          <a:schemeClr val="lt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심태웅</a:t>
                      </a:r>
                      <a:endParaRPr>
                        <a:solidFill>
                          <a:schemeClr val="lt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팀피드, 추천, 히스토리</a:t>
                      </a:r>
                      <a:endParaRPr>
                        <a:solidFill>
                          <a:schemeClr val="lt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팀원</a:t>
                      </a:r>
                      <a:endParaRPr>
                        <a:solidFill>
                          <a:schemeClr val="lt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임찬빈</a:t>
                      </a:r>
                      <a:endParaRPr>
                        <a:solidFill>
                          <a:schemeClr val="lt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lt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회원가입 로그인 자동화 로직</a:t>
                      </a:r>
                      <a:endParaRPr>
                        <a:solidFill>
                          <a:schemeClr val="lt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54" name="Google Shape;154;p16" title="free-icon-font-user-391755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5250" y="2539800"/>
            <a:ext cx="316100" cy="31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6" title="free-icon-font-user-391755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5250" y="2931800"/>
            <a:ext cx="316100" cy="31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6" title="free-icon-font-user-391755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5250" y="2151889"/>
            <a:ext cx="316100" cy="31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SemiBold"/>
                <a:ea typeface="Noto Sans SemiBold"/>
                <a:cs typeface="Noto Sans SemiBold"/>
                <a:sym typeface="Noto Sans SemiBold"/>
              </a:rPr>
              <a:t>프로젝트 수행 절차 및 방법</a:t>
            </a:r>
            <a:endParaRPr>
              <a:latin typeface="Noto Sans SemiBold"/>
              <a:ea typeface="Noto Sans SemiBold"/>
              <a:cs typeface="Noto Sans SemiBold"/>
              <a:sym typeface="Noto Sans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type="title"/>
          </p:nvPr>
        </p:nvSpPr>
        <p:spPr>
          <a:xfrm>
            <a:off x="1297500" y="3252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SemiBold"/>
                <a:ea typeface="Noto Sans SemiBold"/>
                <a:cs typeface="Noto Sans SemiBold"/>
                <a:sym typeface="Noto Sans SemiBold"/>
              </a:rPr>
              <a:t>모임 방식</a:t>
            </a:r>
            <a:endParaRPr>
              <a:latin typeface="Noto Sans SemiBold"/>
              <a:ea typeface="Noto Sans SemiBold"/>
              <a:cs typeface="Noto Sans SemiBold"/>
              <a:sym typeface="Noto Sans SemiBold"/>
            </a:endParaRPr>
          </a:p>
        </p:txBody>
      </p:sp>
      <p:grpSp>
        <p:nvGrpSpPr>
          <p:cNvPr id="167" name="Google Shape;167;p18"/>
          <p:cNvGrpSpPr/>
          <p:nvPr/>
        </p:nvGrpSpPr>
        <p:grpSpPr>
          <a:xfrm>
            <a:off x="3353263" y="1153300"/>
            <a:ext cx="2437475" cy="2836900"/>
            <a:chOff x="2193050" y="1153300"/>
            <a:chExt cx="2437475" cy="2836900"/>
          </a:xfrm>
        </p:grpSpPr>
        <p:pic>
          <p:nvPicPr>
            <p:cNvPr id="168" name="Google Shape;168;p18" title="제목_없음asdqwe-removebg-preview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93050" y="1153300"/>
              <a:ext cx="2437475" cy="24374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9" name="Google Shape;169;p18"/>
            <p:cNvSpPr txBox="1"/>
            <p:nvPr/>
          </p:nvSpPr>
          <p:spPr>
            <a:xfrm>
              <a:off x="2686538" y="3476000"/>
              <a:ext cx="1450500" cy="51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300">
                  <a:solidFill>
                    <a:schemeClr val="lt1"/>
                  </a:solidFill>
                  <a:latin typeface="Noto Sans SemiBold"/>
                  <a:ea typeface="Noto Sans SemiBold"/>
                  <a:cs typeface="Noto Sans SemiBold"/>
                  <a:sym typeface="Noto Sans SemiBold"/>
                </a:rPr>
                <a:t>Discord</a:t>
              </a:r>
              <a:endParaRPr sz="1300">
                <a:solidFill>
                  <a:schemeClr val="lt1"/>
                </a:solidFill>
                <a:latin typeface="Noto Sans SemiBold"/>
                <a:ea typeface="Noto Sans SemiBold"/>
                <a:cs typeface="Noto Sans SemiBold"/>
                <a:sym typeface="Noto Sans SemiBold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/>
          <p:nvPr>
            <p:ph type="title"/>
          </p:nvPr>
        </p:nvSpPr>
        <p:spPr>
          <a:xfrm>
            <a:off x="1297500" y="3252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SemiBold"/>
                <a:ea typeface="Noto Sans SemiBold"/>
                <a:cs typeface="Noto Sans SemiBold"/>
                <a:sym typeface="Noto Sans SemiBold"/>
              </a:rPr>
              <a:t>사용한 도구</a:t>
            </a:r>
            <a:endParaRPr>
              <a:latin typeface="Noto Sans SemiBold"/>
              <a:ea typeface="Noto Sans SemiBold"/>
              <a:cs typeface="Noto Sans SemiBold"/>
              <a:sym typeface="Noto Sans SemiBold"/>
            </a:endParaRPr>
          </a:p>
        </p:txBody>
      </p:sp>
      <p:grpSp>
        <p:nvGrpSpPr>
          <p:cNvPr id="175" name="Google Shape;175;p19"/>
          <p:cNvGrpSpPr/>
          <p:nvPr/>
        </p:nvGrpSpPr>
        <p:grpSpPr>
          <a:xfrm>
            <a:off x="1363092" y="1557695"/>
            <a:ext cx="1555950" cy="2114720"/>
            <a:chOff x="2216669" y="1409350"/>
            <a:chExt cx="1953975" cy="2516325"/>
          </a:xfrm>
        </p:grpSpPr>
        <p:pic>
          <p:nvPicPr>
            <p:cNvPr id="176" name="Google Shape;176;p19" title="Selenium_Logo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216669" y="1409350"/>
              <a:ext cx="1953975" cy="204173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" name="Google Shape;177;p19"/>
            <p:cNvSpPr txBox="1"/>
            <p:nvPr/>
          </p:nvSpPr>
          <p:spPr>
            <a:xfrm>
              <a:off x="2468413" y="3411475"/>
              <a:ext cx="1450500" cy="51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300">
                  <a:solidFill>
                    <a:schemeClr val="lt1"/>
                  </a:solidFill>
                  <a:latin typeface="Noto Sans SemiBold"/>
                  <a:ea typeface="Noto Sans SemiBold"/>
                  <a:cs typeface="Noto Sans SemiBold"/>
                  <a:sym typeface="Noto Sans SemiBold"/>
                </a:rPr>
                <a:t>Selenium</a:t>
              </a:r>
              <a:endParaRPr sz="1300">
                <a:solidFill>
                  <a:schemeClr val="lt1"/>
                </a:solidFill>
                <a:latin typeface="Noto Sans SemiBold"/>
                <a:ea typeface="Noto Sans SemiBold"/>
                <a:cs typeface="Noto Sans SemiBold"/>
                <a:sym typeface="Noto Sans SemiBold"/>
              </a:endParaRPr>
            </a:p>
          </p:txBody>
        </p:sp>
      </p:grpSp>
      <p:grpSp>
        <p:nvGrpSpPr>
          <p:cNvPr id="178" name="Google Shape;178;p19"/>
          <p:cNvGrpSpPr/>
          <p:nvPr/>
        </p:nvGrpSpPr>
        <p:grpSpPr>
          <a:xfrm>
            <a:off x="3157675" y="1530918"/>
            <a:ext cx="1625805" cy="2083961"/>
            <a:chOff x="5187175" y="1382050"/>
            <a:chExt cx="2041699" cy="2479725"/>
          </a:xfrm>
        </p:grpSpPr>
        <p:sp>
          <p:nvSpPr>
            <p:cNvPr id="179" name="Google Shape;179;p19"/>
            <p:cNvSpPr txBox="1"/>
            <p:nvPr/>
          </p:nvSpPr>
          <p:spPr>
            <a:xfrm>
              <a:off x="5482775" y="3347575"/>
              <a:ext cx="1450500" cy="51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300">
                  <a:solidFill>
                    <a:schemeClr val="lt1"/>
                  </a:solidFill>
                  <a:latin typeface="Noto Sans SemiBold"/>
                  <a:ea typeface="Noto Sans SemiBold"/>
                  <a:cs typeface="Noto Sans SemiBold"/>
                  <a:sym typeface="Noto Sans SemiBold"/>
                </a:rPr>
                <a:t>pytest</a:t>
              </a:r>
              <a:endParaRPr sz="1300">
                <a:solidFill>
                  <a:schemeClr val="lt1"/>
                </a:solidFill>
                <a:latin typeface="Noto Sans SemiBold"/>
                <a:ea typeface="Noto Sans SemiBold"/>
                <a:cs typeface="Noto Sans SemiBold"/>
                <a:sym typeface="Noto Sans SemiBold"/>
              </a:endParaRPr>
            </a:p>
          </p:txBody>
        </p:sp>
        <p:pic>
          <p:nvPicPr>
            <p:cNvPr id="180" name="Google Shape;180;p19" title="images.png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187175" y="1382050"/>
              <a:ext cx="2041699" cy="20417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1" name="Google Shape;181;p19"/>
          <p:cNvGrpSpPr/>
          <p:nvPr/>
        </p:nvGrpSpPr>
        <p:grpSpPr>
          <a:xfrm>
            <a:off x="4942878" y="1535771"/>
            <a:ext cx="1555950" cy="2074254"/>
            <a:chOff x="5231038" y="1393600"/>
            <a:chExt cx="1953975" cy="2468175"/>
          </a:xfrm>
        </p:grpSpPr>
        <p:sp>
          <p:nvSpPr>
            <p:cNvPr id="182" name="Google Shape;182;p19"/>
            <p:cNvSpPr txBox="1"/>
            <p:nvPr/>
          </p:nvSpPr>
          <p:spPr>
            <a:xfrm>
              <a:off x="5482775" y="3347575"/>
              <a:ext cx="1450500" cy="51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300">
                  <a:solidFill>
                    <a:schemeClr val="lt1"/>
                  </a:solidFill>
                  <a:latin typeface="Noto Sans SemiBold"/>
                  <a:ea typeface="Noto Sans SemiBold"/>
                  <a:cs typeface="Noto Sans SemiBold"/>
                  <a:sym typeface="Noto Sans SemiBold"/>
                </a:rPr>
                <a:t>GitLab</a:t>
              </a:r>
              <a:endParaRPr sz="1300">
                <a:solidFill>
                  <a:schemeClr val="lt1"/>
                </a:solidFill>
                <a:latin typeface="Noto Sans SemiBold"/>
                <a:ea typeface="Noto Sans SemiBold"/>
                <a:cs typeface="Noto Sans SemiBold"/>
                <a:sym typeface="Noto Sans SemiBold"/>
              </a:endParaRPr>
            </a:p>
          </p:txBody>
        </p:sp>
        <p:pic>
          <p:nvPicPr>
            <p:cNvPr id="183" name="Google Shape;183;p19" title="제목 없음-1 복사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231038" y="1393600"/>
              <a:ext cx="1953975" cy="19539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4" name="Google Shape;184;p19"/>
          <p:cNvGrpSpPr/>
          <p:nvPr/>
        </p:nvGrpSpPr>
        <p:grpSpPr>
          <a:xfrm>
            <a:off x="6566568" y="1471086"/>
            <a:ext cx="1704254" cy="2138636"/>
            <a:chOff x="6948300" y="1468275"/>
            <a:chExt cx="1803825" cy="2260715"/>
          </a:xfrm>
        </p:grpSpPr>
        <p:pic>
          <p:nvPicPr>
            <p:cNvPr id="185" name="Google Shape;185;p19" title="25231.png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948300" y="1468275"/>
              <a:ext cx="1803825" cy="1803825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sp>
          <p:nvSpPr>
            <p:cNvPr id="186" name="Google Shape;186;p19"/>
            <p:cNvSpPr txBox="1"/>
            <p:nvPr/>
          </p:nvSpPr>
          <p:spPr>
            <a:xfrm>
              <a:off x="7238959" y="3272090"/>
              <a:ext cx="1222500" cy="4569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300">
                  <a:solidFill>
                    <a:schemeClr val="lt1"/>
                  </a:solidFill>
                  <a:latin typeface="Noto Sans SemiBold"/>
                  <a:ea typeface="Noto Sans SemiBold"/>
                  <a:cs typeface="Noto Sans SemiBold"/>
                  <a:sym typeface="Noto Sans SemiBold"/>
                </a:rPr>
                <a:t>GitHub</a:t>
              </a:r>
              <a:endParaRPr sz="1300">
                <a:solidFill>
                  <a:schemeClr val="lt1"/>
                </a:solidFill>
                <a:latin typeface="Noto Sans SemiBold"/>
                <a:ea typeface="Noto Sans SemiBold"/>
                <a:cs typeface="Noto Sans SemiBold"/>
                <a:sym typeface="Noto Sans SemiBold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0"/>
          <p:cNvSpPr txBox="1"/>
          <p:nvPr>
            <p:ph type="title"/>
          </p:nvPr>
        </p:nvSpPr>
        <p:spPr>
          <a:xfrm>
            <a:off x="1297500" y="3328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650">
                <a:latin typeface="Noto Sans SemiBold"/>
                <a:ea typeface="Noto Sans SemiBold"/>
                <a:cs typeface="Noto Sans SemiBold"/>
                <a:sym typeface="Noto Sans SemiBold"/>
              </a:rPr>
              <a:t>협업 방식</a:t>
            </a:r>
            <a:endParaRPr sz="2650">
              <a:latin typeface="Noto Sans SemiBold"/>
              <a:ea typeface="Noto Sans SemiBold"/>
              <a:cs typeface="Noto Sans SemiBold"/>
              <a:sym typeface="Noto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2" name="Google Shape;192;p20" title="제목 없음zxc.png"/>
          <p:cNvPicPr preferRelativeResize="0"/>
          <p:nvPr/>
        </p:nvPicPr>
        <p:blipFill rotWithShape="1">
          <a:blip r:embed="rId3">
            <a:alphaModFix/>
          </a:blip>
          <a:srcRect b="0" l="0" r="10929" t="0"/>
          <a:stretch/>
        </p:blipFill>
        <p:spPr>
          <a:xfrm>
            <a:off x="1095750" y="1438487"/>
            <a:ext cx="3550124" cy="226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0" title="제목 없음vdaas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9975" y="1438484"/>
            <a:ext cx="3938175" cy="2244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 txBox="1"/>
          <p:nvPr>
            <p:ph type="title"/>
          </p:nvPr>
        </p:nvSpPr>
        <p:spPr>
          <a:xfrm>
            <a:off x="1012275" y="3082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일정</a:t>
            </a:r>
            <a:endParaRPr b="1"/>
          </a:p>
        </p:txBody>
      </p:sp>
      <p:pic>
        <p:nvPicPr>
          <p:cNvPr id="199" name="Google Shape;19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2925" y="951051"/>
            <a:ext cx="4138150" cy="388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